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3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5143500" type="screen16x9"/>
  <p:notesSz cx="6858000" cy="9144000"/>
  <p:embeddedFontLst>
    <p:embeddedFont>
      <p:font typeface="Lato" panose="020F0502020204030203" pitchFamily="34" charset="77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swald" pitchFamily="2" charset="77"/>
      <p:regular r:id="rId44"/>
      <p:bold r:id="rId45"/>
    </p:embeddedFont>
    <p:embeddedFont>
      <p:font typeface="Oswald ExtraLight" pitchFamily="2" charset="77"/>
      <p:regular r:id="rId46"/>
      <p:bold r:id="rId47"/>
    </p:embeddedFont>
    <p:embeddedFont>
      <p:font typeface="Oswald Medium" pitchFamily="2" charset="77"/>
      <p:regular r:id="rId48"/>
      <p:bold r:id="rId49"/>
    </p:embeddedFont>
    <p:embeddedFont>
      <p:font typeface="Oswald SemiBold" pitchFamily="2" charset="77"/>
      <p:regular r:id="rId50"/>
      <p:bold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328119-A187-4C09-B152-60C5DC788DAC}">
  <a:tblStyle styleId="{C8328119-A187-4C09-B152-60C5DC788DA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>
      <p:cViewPr varScale="1">
        <p:scale>
          <a:sx n="144" d="100"/>
          <a:sy n="144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Shape 7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Shape 8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Shape 8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Shape 8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2" name="Shape 8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Shape 8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Shape 8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Shape 8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0" name="Shape 9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Shape 9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0" name="Shape 9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5" name="Shape 9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Shape 9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7" name="Shape 9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4" name="Shape 9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Shape 9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3" name="Shape 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Shape 7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rgbClr val="434343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⊡"/>
              <a:defRPr sz="24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□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⊡"/>
              <a:defRPr sz="20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□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body" idx="2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⊡"/>
              <a:defRPr sz="20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□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434343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2037600" y="2161800"/>
            <a:ext cx="50688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⊡"/>
              <a:defRPr sz="1800" b="0" i="1" u="none" strike="noStrike" cap="none">
                <a:solidFill>
                  <a:srgbClr val="CCCCCC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1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Shape 359"/>
          <p:cNvSpPr txBox="1"/>
          <p:nvPr/>
        </p:nvSpPr>
        <p:spPr>
          <a:xfrm>
            <a:off x="3853200" y="293593"/>
            <a:ext cx="14376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b="0" i="0" u="none" strike="noStrike" cap="none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⊡"/>
              <a:defRPr sz="18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body" idx="2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⊡"/>
              <a:defRPr sz="18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body" idx="3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⊡"/>
              <a:defRPr sz="18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 rot="10800000" flipH="1">
            <a:off x="259950" y="274275"/>
            <a:ext cx="8624125" cy="4594950"/>
          </a:xfrm>
          <a:custGeom>
            <a:avLst/>
            <a:gdLst/>
            <a:ahLst/>
            <a:cxnLst/>
            <a:rect l="0" t="0" r="0" b="0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84B2F6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3104100" y="4513082"/>
            <a:ext cx="2935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600" b="0" i="1" u="none" strike="noStrike" cap="none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85CBFF"/>
            </a:gs>
            <a:gs pos="100000">
              <a:srgbClr val="4C70A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0" t="0" r="0" b="0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71" name="Shape 371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4800" b="0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⊡"/>
              <a:defRPr sz="3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□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vis.io/SWG64NSAZ2B#/283034758_Homepag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 rotWithShape="1">
          <a:blip r:embed="rId3">
            <a:alphaModFix/>
          </a:blip>
          <a:srcRect t="13314"/>
          <a:stretch/>
        </p:blipFill>
        <p:spPr>
          <a:xfrm>
            <a:off x="0" y="0"/>
            <a:ext cx="9143993" cy="4459703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/>
          <p:nvPr/>
        </p:nvSpPr>
        <p:spPr>
          <a:xfrm>
            <a:off x="-125" y="4086350"/>
            <a:ext cx="9144000" cy="10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4" name="Shape 7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3572" y="4265877"/>
            <a:ext cx="2496847" cy="69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title"/>
          </p:nvPr>
        </p:nvSpPr>
        <p:spPr>
          <a:xfrm>
            <a:off x="1082475" y="33425"/>
            <a:ext cx="7014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USER INTERVIEWS: </a:t>
            </a:r>
            <a:r>
              <a:rPr lang="en"/>
              <a:t>5</a:t>
            </a: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 PARTICIPANTS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4665575" y="3594850"/>
            <a:ext cx="3920400" cy="1012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5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“Travel websites are just a minefield of popups and new tabs opened without your permission”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6" name="Shape 816"/>
          <p:cNvSpPr/>
          <p:nvPr/>
        </p:nvSpPr>
        <p:spPr>
          <a:xfrm>
            <a:off x="4665650" y="2520950"/>
            <a:ext cx="3920400" cy="849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“I’m pretty good on organizing my trip documents. I don’t need anything beyond Google Drive.”</a:t>
            </a:r>
            <a:endParaRPr sz="15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7" name="Shape 817"/>
          <p:cNvSpPr/>
          <p:nvPr/>
        </p:nvSpPr>
        <p:spPr>
          <a:xfrm>
            <a:off x="4665650" y="1457700"/>
            <a:ext cx="3920400" cy="849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“Travel website recommendations don’t feel authentic - I ask for recommendations on Facebook”</a:t>
            </a:r>
            <a:endParaRPr sz="1500" i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8" name="Shape 818"/>
          <p:cNvSpPr/>
          <p:nvPr/>
        </p:nvSpPr>
        <p:spPr>
          <a:xfrm>
            <a:off x="4665550" y="459500"/>
            <a:ext cx="3920400" cy="80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“Rick Steves is like the Bob Ross of Travel. I love his travel videos!”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19" name="Shape 8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50" y="643463"/>
            <a:ext cx="3835183" cy="3856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20" name="Shape 820"/>
          <p:cNvSpPr txBox="1"/>
          <p:nvPr/>
        </p:nvSpPr>
        <p:spPr>
          <a:xfrm>
            <a:off x="891300" y="2365750"/>
            <a:ext cx="36531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84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82C35"/>
                </a:solidFill>
                <a:latin typeface="Roboto"/>
                <a:ea typeface="Roboto"/>
                <a:cs typeface="Roboto"/>
                <a:sym typeface="Roboto"/>
              </a:rPr>
              <a:t>GLT Miami Galentines Meetup + Blogger Happy Hour</a:t>
            </a:r>
            <a:endParaRPr sz="1000" b="1">
              <a:solidFill>
                <a:srgbClr val="282C3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USER PERSONAS</a:t>
            </a:r>
            <a:endParaRPr/>
          </a:p>
        </p:txBody>
      </p:sp>
      <p:pic>
        <p:nvPicPr>
          <p:cNvPr id="826" name="Shape 8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676" y="741285"/>
            <a:ext cx="1940426" cy="397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Shape 8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7150" y="741285"/>
            <a:ext cx="1940426" cy="397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Shape 8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1317" y="741285"/>
            <a:ext cx="1940426" cy="3971292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Shape 829"/>
          <p:cNvSpPr txBox="1"/>
          <p:nvPr/>
        </p:nvSpPr>
        <p:spPr>
          <a:xfrm>
            <a:off x="737683" y="517588"/>
            <a:ext cx="205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7F7F7F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FREQUENT FIONA</a:t>
            </a:r>
            <a:endParaRPr/>
          </a:p>
        </p:txBody>
      </p:sp>
      <p:sp>
        <p:nvSpPr>
          <p:cNvPr id="830" name="Shape 830"/>
          <p:cNvSpPr txBox="1"/>
          <p:nvPr/>
        </p:nvSpPr>
        <p:spPr>
          <a:xfrm>
            <a:off x="3488814" y="517588"/>
            <a:ext cx="205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7F7F7F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CURIOUS CYNTHIA</a:t>
            </a:r>
            <a:endParaRPr/>
          </a:p>
        </p:txBody>
      </p:sp>
      <p:sp>
        <p:nvSpPr>
          <p:cNvPr id="831" name="Shape 831"/>
          <p:cNvSpPr txBox="1"/>
          <p:nvPr/>
        </p:nvSpPr>
        <p:spPr>
          <a:xfrm>
            <a:off x="6207850" y="517588"/>
            <a:ext cx="205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7F7F7F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TRAVELISTA TERRI</a:t>
            </a: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536028" y="458466"/>
            <a:ext cx="2375400" cy="4338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4B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Shape 833"/>
          <p:cNvSpPr/>
          <p:nvPr/>
        </p:nvSpPr>
        <p:spPr>
          <a:xfrm>
            <a:off x="3288710" y="454528"/>
            <a:ext cx="2375400" cy="4338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4B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6167457" y="464024"/>
            <a:ext cx="2375400" cy="4338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4B2F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Shape 8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9725" y="2173850"/>
            <a:ext cx="1883625" cy="164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Shape 8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675" y="2173850"/>
            <a:ext cx="1883625" cy="164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Shape 8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50875" y="2173850"/>
            <a:ext cx="1883625" cy="166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STORYBOARD</a:t>
            </a:r>
            <a:endParaRPr/>
          </a:p>
        </p:txBody>
      </p:sp>
      <p:pic>
        <p:nvPicPr>
          <p:cNvPr id="843" name="Shape 8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838" y="458466"/>
            <a:ext cx="7856325" cy="43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>
            <a:spLocks noGrp="1"/>
          </p:cNvSpPr>
          <p:nvPr>
            <p:ph type="body" idx="1"/>
          </p:nvPr>
        </p:nvSpPr>
        <p:spPr>
          <a:xfrm>
            <a:off x="855300" y="1448900"/>
            <a:ext cx="7433400" cy="29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None/>
            </a:pPr>
            <a:r>
              <a:rPr lang="en" sz="3000" b="1" i="0" u="none" strike="noStrike" cap="none">
                <a:solidFill>
                  <a:srgbClr val="84B2F6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 DEEPER CONNECTION</a:t>
            </a:r>
            <a:endParaRPr sz="3000" b="1" i="0" u="none" strike="noStrike" cap="none">
              <a:solidFill>
                <a:srgbClr val="84B2F6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1016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Arial"/>
              <a:buNone/>
            </a:pPr>
            <a:r>
              <a:rPr lang="en" sz="20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Travelers need a way to discover authentic and unique experiences in new destinations because it will enable them to make a deeper connection with the location they are exploring.</a:t>
            </a:r>
            <a:endParaRPr/>
          </a:p>
        </p:txBody>
      </p:sp>
      <p:sp>
        <p:nvSpPr>
          <p:cNvPr id="849" name="Shape 849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PROBLEM STATEMENT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WANDERLUST FEATURES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5" name="Shape 855"/>
          <p:cNvSpPr/>
          <p:nvPr/>
        </p:nvSpPr>
        <p:spPr>
          <a:xfrm>
            <a:off x="456400" y="1356085"/>
            <a:ext cx="2019600" cy="20199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Shape 856"/>
          <p:cNvSpPr/>
          <p:nvPr/>
        </p:nvSpPr>
        <p:spPr>
          <a:xfrm>
            <a:off x="2526929" y="1356087"/>
            <a:ext cx="2019600" cy="20199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Shape 857"/>
          <p:cNvSpPr/>
          <p:nvPr/>
        </p:nvSpPr>
        <p:spPr>
          <a:xfrm>
            <a:off x="4597472" y="1356088"/>
            <a:ext cx="2019600" cy="20199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Shape 858"/>
          <p:cNvSpPr/>
          <p:nvPr/>
        </p:nvSpPr>
        <p:spPr>
          <a:xfrm>
            <a:off x="6668004" y="1356132"/>
            <a:ext cx="2019600" cy="20199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Shape 859"/>
          <p:cNvSpPr txBox="1"/>
          <p:nvPr/>
        </p:nvSpPr>
        <p:spPr>
          <a:xfrm>
            <a:off x="616900" y="2830887"/>
            <a:ext cx="1698600" cy="545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CURATED ITINERARIES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0" name="Shape 860"/>
          <p:cNvSpPr txBox="1"/>
          <p:nvPr/>
        </p:nvSpPr>
        <p:spPr>
          <a:xfrm>
            <a:off x="6783225" y="2830875"/>
            <a:ext cx="1904400" cy="545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SHARING </a:t>
            </a:r>
            <a:br>
              <a:rPr lang="en" sz="14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OPTIONS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1" name="Shape 861"/>
          <p:cNvSpPr txBox="1"/>
          <p:nvPr/>
        </p:nvSpPr>
        <p:spPr>
          <a:xfrm>
            <a:off x="4757950" y="2830875"/>
            <a:ext cx="1758300" cy="545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SOCIAL </a:t>
            </a:r>
            <a:br>
              <a:rPr lang="en" sz="1400" b="1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PLANNING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2" name="Shape 862"/>
          <p:cNvSpPr txBox="1"/>
          <p:nvPr/>
        </p:nvSpPr>
        <p:spPr>
          <a:xfrm>
            <a:off x="2673023" y="2830871"/>
            <a:ext cx="1758300" cy="545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ENHANCED </a:t>
            </a:r>
            <a:endParaRPr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FILTERING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 txBox="1">
            <a:spLocks noGrp="1"/>
          </p:cNvSpPr>
          <p:nvPr>
            <p:ph type="ctrTitle"/>
          </p:nvPr>
        </p:nvSpPr>
        <p:spPr>
          <a:xfrm>
            <a:off x="841250" y="939501"/>
            <a:ext cx="7443300" cy="3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</a:pPr>
            <a:r>
              <a:rPr lang="en" sz="4800" b="0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INFORMATION ARCHITECTURE</a:t>
            </a:r>
            <a:endParaRPr sz="4800" b="0" i="0" u="none" strike="noStrike" cap="none">
              <a:solidFill>
                <a:srgbClr val="434343"/>
              </a:solidFill>
              <a:latin typeface="Oswald ExtraLight"/>
              <a:ea typeface="Oswald ExtraLight"/>
              <a:cs typeface="Oswald ExtraLight"/>
              <a:sym typeface="Oswald ExtraLight"/>
            </a:endParaRPr>
          </a:p>
        </p:txBody>
      </p:sp>
      <p:sp>
        <p:nvSpPr>
          <p:cNvPr id="868" name="Shape 868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MIND MAP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74" name="Shape 874"/>
          <p:cNvPicPr preferRelativeResize="0"/>
          <p:nvPr/>
        </p:nvPicPr>
        <p:blipFill rotWithShape="1">
          <a:blip r:embed="rId3">
            <a:alphaModFix/>
          </a:blip>
          <a:srcRect b="18606"/>
          <a:stretch/>
        </p:blipFill>
        <p:spPr>
          <a:xfrm>
            <a:off x="1759075" y="467948"/>
            <a:ext cx="5920001" cy="4319677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Shape 875"/>
          <p:cNvSpPr/>
          <p:nvPr/>
        </p:nvSpPr>
        <p:spPr>
          <a:xfrm>
            <a:off x="3739000" y="2775775"/>
            <a:ext cx="94800" cy="9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Shape 876"/>
          <p:cNvSpPr txBox="1"/>
          <p:nvPr/>
        </p:nvSpPr>
        <p:spPr>
          <a:xfrm>
            <a:off x="4535844" y="2496016"/>
            <a:ext cx="265800" cy="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85200C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900" b="1">
              <a:solidFill>
                <a:srgbClr val="85200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SITEMAP</a:t>
            </a:r>
            <a:endParaRPr/>
          </a:p>
        </p:txBody>
      </p:sp>
      <p:sp>
        <p:nvSpPr>
          <p:cNvPr id="882" name="Shape 882"/>
          <p:cNvSpPr txBox="1"/>
          <p:nvPr/>
        </p:nvSpPr>
        <p:spPr>
          <a:xfrm>
            <a:off x="6674772" y="1212300"/>
            <a:ext cx="25332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My Trips</a:t>
            </a:r>
            <a:b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  Create New Trip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Continue Planning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View Trip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Cancel (Delete) Trip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See Cancelled Trips</a:t>
            </a:r>
            <a:endParaRPr/>
          </a:p>
        </p:txBody>
      </p:sp>
      <p:sp>
        <p:nvSpPr>
          <p:cNvPr id="883" name="Shape 883"/>
          <p:cNvSpPr txBox="1"/>
          <p:nvPr/>
        </p:nvSpPr>
        <p:spPr>
          <a:xfrm>
            <a:off x="2204267" y="1212300"/>
            <a:ext cx="2533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Homepage</a:t>
            </a:r>
            <a:b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Search for destination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Browse Itineraries</a:t>
            </a:r>
            <a:b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Browse Content</a:t>
            </a:r>
            <a:endParaRPr/>
          </a:p>
        </p:txBody>
      </p:sp>
      <p:sp>
        <p:nvSpPr>
          <p:cNvPr id="884" name="Shape 884"/>
          <p:cNvSpPr txBox="1"/>
          <p:nvPr/>
        </p:nvSpPr>
        <p:spPr>
          <a:xfrm>
            <a:off x="559573" y="1212300"/>
            <a:ext cx="16644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Navigation</a:t>
            </a:r>
            <a:b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  Explore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Search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View Trips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Login/Signup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Flag/Currency</a:t>
            </a:r>
            <a:endParaRPr/>
          </a:p>
        </p:txBody>
      </p:sp>
      <p:sp>
        <p:nvSpPr>
          <p:cNvPr id="885" name="Shape 885"/>
          <p:cNvSpPr txBox="1"/>
          <p:nvPr/>
        </p:nvSpPr>
        <p:spPr>
          <a:xfrm>
            <a:off x="4311720" y="1212300"/>
            <a:ext cx="2533200" cy="24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Destination</a:t>
            </a:r>
            <a:b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      Attractions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Events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Outdoor Activities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and Drink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Shopping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Itineraries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Tours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Wildlife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Landscapes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Did you know / tips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 txBox="1">
            <a:spLocks noGrp="1"/>
          </p:cNvSpPr>
          <p:nvPr>
            <p:ph type="title"/>
          </p:nvPr>
        </p:nvSpPr>
        <p:spPr>
          <a:xfrm>
            <a:off x="3049500" y="91575"/>
            <a:ext cx="31002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LOW &amp; MID FIDELITY WIREFRAMES</a:t>
            </a:r>
            <a:endParaRPr/>
          </a:p>
        </p:txBody>
      </p:sp>
      <p:pic>
        <p:nvPicPr>
          <p:cNvPr id="891" name="Shape 8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325" y="396913"/>
            <a:ext cx="2827284" cy="434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Shape 8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25" y="565088"/>
            <a:ext cx="3024044" cy="4013323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 txBox="1"/>
          <p:nvPr/>
        </p:nvSpPr>
        <p:spPr>
          <a:xfrm>
            <a:off x="3575400" y="612350"/>
            <a:ext cx="2048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HOMEPAGE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4" name="Shape 894"/>
          <p:cNvSpPr/>
          <p:nvPr/>
        </p:nvSpPr>
        <p:spPr>
          <a:xfrm>
            <a:off x="7151413" y="1546825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95" name="Shape 895"/>
          <p:cNvSpPr txBox="1"/>
          <p:nvPr/>
        </p:nvSpPr>
        <p:spPr>
          <a:xfrm>
            <a:off x="3702750" y="3169625"/>
            <a:ext cx="1793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Problem Point: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Users thought the page was boring.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1589975" y="2068750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97" name="Shape 897"/>
          <p:cNvSpPr/>
          <p:nvPr/>
        </p:nvSpPr>
        <p:spPr>
          <a:xfrm>
            <a:off x="4462050" y="2913425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 txBox="1">
            <a:spLocks noGrp="1"/>
          </p:cNvSpPr>
          <p:nvPr>
            <p:ph type="title"/>
          </p:nvPr>
        </p:nvSpPr>
        <p:spPr>
          <a:xfrm>
            <a:off x="3049500" y="91575"/>
            <a:ext cx="31002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LOW &amp; MID FIDELITY WIREFRAMES</a:t>
            </a:r>
            <a:endParaRPr/>
          </a:p>
        </p:txBody>
      </p:sp>
      <p:pic>
        <p:nvPicPr>
          <p:cNvPr id="903" name="Shape 9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725" y="449175"/>
            <a:ext cx="3309084" cy="40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Shape 9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200" y="449175"/>
            <a:ext cx="3174985" cy="4013324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Shape 905"/>
          <p:cNvSpPr txBox="1"/>
          <p:nvPr/>
        </p:nvSpPr>
        <p:spPr>
          <a:xfrm>
            <a:off x="3575400" y="612350"/>
            <a:ext cx="2048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ABOUT</a:t>
            </a:r>
            <a:br>
              <a:rPr lang="en" sz="1800">
                <a:latin typeface="Oswald"/>
                <a:ea typeface="Oswald"/>
                <a:cs typeface="Oswald"/>
                <a:sym typeface="Oswald"/>
              </a:rPr>
            </a:br>
            <a:r>
              <a:rPr lang="en" sz="1800">
                <a:latin typeface="Oswald"/>
                <a:ea typeface="Oswald"/>
                <a:cs typeface="Oswald"/>
                <a:sym typeface="Oswald"/>
              </a:rPr>
              <a:t>DESTINATION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06" name="Shape 906"/>
          <p:cNvSpPr/>
          <p:nvPr/>
        </p:nvSpPr>
        <p:spPr>
          <a:xfrm>
            <a:off x="408075" y="1760375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Shape 907"/>
          <p:cNvSpPr/>
          <p:nvPr/>
        </p:nvSpPr>
        <p:spPr>
          <a:xfrm>
            <a:off x="5381325" y="1632825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Shape 908"/>
          <p:cNvSpPr/>
          <p:nvPr/>
        </p:nvSpPr>
        <p:spPr>
          <a:xfrm>
            <a:off x="4407900" y="2832700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Shape 909"/>
          <p:cNvSpPr txBox="1"/>
          <p:nvPr/>
        </p:nvSpPr>
        <p:spPr>
          <a:xfrm>
            <a:off x="3701050" y="3160125"/>
            <a:ext cx="1793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Problem Point: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Users had trouble with the filters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8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HELLO!</a:t>
            </a:r>
            <a:endParaRPr sz="18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0" name="Shape 730"/>
          <p:cNvSpPr txBox="1">
            <a:spLocks noGrp="1"/>
          </p:cNvSpPr>
          <p:nvPr>
            <p:ph type="subTitle" idx="4294967295"/>
          </p:nvPr>
        </p:nvSpPr>
        <p:spPr>
          <a:xfrm>
            <a:off x="3252650" y="1589111"/>
            <a:ext cx="461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4800" b="1">
                <a:latin typeface="Oswald ExtraLight"/>
                <a:ea typeface="Oswald ExtraLight"/>
                <a:cs typeface="Oswald ExtraLight"/>
                <a:sym typeface="Oswald ExtraLight"/>
              </a:rPr>
              <a:t>HI, I’M </a:t>
            </a:r>
            <a:r>
              <a:rPr lang="en" sz="4800" b="1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KAT </a:t>
            </a:r>
            <a:endParaRPr/>
          </a:p>
        </p:txBody>
      </p:sp>
      <p:sp>
        <p:nvSpPr>
          <p:cNvPr id="731" name="Shape 731"/>
          <p:cNvSpPr txBox="1">
            <a:spLocks noGrp="1"/>
          </p:cNvSpPr>
          <p:nvPr>
            <p:ph type="body" idx="4294967295"/>
          </p:nvPr>
        </p:nvSpPr>
        <p:spPr>
          <a:xfrm>
            <a:off x="3384950" y="2310011"/>
            <a:ext cx="44838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 love travel, photography and video games.</a:t>
            </a:r>
            <a:endParaRPr sz="18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2" name="Shape 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5150" y="1355315"/>
            <a:ext cx="1743900" cy="17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/>
          <p:cNvSpPr txBox="1">
            <a:spLocks noGrp="1"/>
          </p:cNvSpPr>
          <p:nvPr>
            <p:ph type="body" idx="4294967295"/>
          </p:nvPr>
        </p:nvSpPr>
        <p:spPr>
          <a:xfrm>
            <a:off x="1275150" y="3160215"/>
            <a:ext cx="17439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UI/UX Designer</a:t>
            </a:r>
            <a:br>
              <a:rPr lang="en" sz="1400">
                <a:latin typeface="Lato"/>
                <a:ea typeface="Lato"/>
                <a:cs typeface="Lato"/>
                <a:sym typeface="Lato"/>
              </a:rPr>
            </a:br>
            <a:r>
              <a:rPr lang="en" sz="1400">
                <a:latin typeface="Lato"/>
                <a:ea typeface="Lato"/>
                <a:cs typeface="Lato"/>
                <a:sym typeface="Lato"/>
              </a:rPr>
              <a:t>Future Code Ninja</a:t>
            </a:r>
            <a:endParaRPr sz="14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>
            <a:spLocks noGrp="1"/>
          </p:cNvSpPr>
          <p:nvPr>
            <p:ph type="title"/>
          </p:nvPr>
        </p:nvSpPr>
        <p:spPr>
          <a:xfrm>
            <a:off x="3049500" y="91575"/>
            <a:ext cx="31002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LOW &amp; MID FIDELITY WIREFRAMES</a:t>
            </a:r>
            <a:endParaRPr/>
          </a:p>
        </p:txBody>
      </p:sp>
      <p:pic>
        <p:nvPicPr>
          <p:cNvPr id="915" name="Shape 9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1850" y="479675"/>
            <a:ext cx="3037322" cy="40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Shape 9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50" y="479675"/>
            <a:ext cx="3063693" cy="40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3575400" y="612350"/>
            <a:ext cx="2048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ROUTE OVERVIEW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8" name="Shape 918"/>
          <p:cNvSpPr/>
          <p:nvPr/>
        </p:nvSpPr>
        <p:spPr>
          <a:xfrm>
            <a:off x="4382000" y="1699125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Shape 919"/>
          <p:cNvSpPr txBox="1"/>
          <p:nvPr/>
        </p:nvSpPr>
        <p:spPr>
          <a:xfrm>
            <a:off x="3675150" y="2026550"/>
            <a:ext cx="17937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Problem Point: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Users didn’t understand how to change activities.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>
                <a:latin typeface="Lato"/>
                <a:ea typeface="Lato"/>
                <a:cs typeface="Lato"/>
                <a:sym typeface="Lato"/>
              </a:rPr>
              <a:t>It was hard for them to understand what these pages were even about.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0" name="Shape 920"/>
          <p:cNvSpPr/>
          <p:nvPr/>
        </p:nvSpPr>
        <p:spPr>
          <a:xfrm>
            <a:off x="6368100" y="2629250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Shape 921"/>
          <p:cNvSpPr/>
          <p:nvPr/>
        </p:nvSpPr>
        <p:spPr>
          <a:xfrm>
            <a:off x="1751875" y="2629250"/>
            <a:ext cx="275100" cy="256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ctrTitle"/>
          </p:nvPr>
        </p:nvSpPr>
        <p:spPr>
          <a:xfrm>
            <a:off x="1880925" y="877798"/>
            <a:ext cx="5277600" cy="3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</a:pPr>
            <a:r>
              <a:rPr lang="en" sz="4800" b="0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VISUAL DESIGN</a:t>
            </a:r>
            <a:endParaRPr sz="4800" b="0" i="0" u="none" strike="noStrike" cap="none">
              <a:solidFill>
                <a:srgbClr val="434343"/>
              </a:solidFill>
              <a:latin typeface="Oswald ExtraLight"/>
              <a:ea typeface="Oswald ExtraLight"/>
              <a:cs typeface="Oswald ExtraLight"/>
              <a:sym typeface="Oswald ExtraLight"/>
            </a:endParaRPr>
          </a:p>
        </p:txBody>
      </p:sp>
      <p:sp>
        <p:nvSpPr>
          <p:cNvPr id="927" name="Shape 927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COLOR PALETTE</a:t>
            </a:r>
            <a:endParaRPr/>
          </a:p>
        </p:txBody>
      </p:sp>
      <p:pic>
        <p:nvPicPr>
          <p:cNvPr id="933" name="Shape 9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172" y="1120241"/>
            <a:ext cx="7542201" cy="3361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Shape 9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38" y="1119640"/>
            <a:ext cx="2249272" cy="33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Shape 9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6800" y="559050"/>
            <a:ext cx="477750" cy="5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Shape 9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8924" y="477025"/>
            <a:ext cx="2298275" cy="6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TYPOGRAPHY: OSWALD &amp; LATO</a:t>
            </a:r>
            <a:endParaRPr/>
          </a:p>
        </p:txBody>
      </p:sp>
      <p:pic>
        <p:nvPicPr>
          <p:cNvPr id="942" name="Shape 9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7343" y="616122"/>
            <a:ext cx="6489314" cy="3987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Shape 947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INPUTS &amp; BUTTONS</a:t>
            </a:r>
            <a:endParaRPr/>
          </a:p>
        </p:txBody>
      </p:sp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807" y="714703"/>
            <a:ext cx="8231914" cy="366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REVISIONS</a:t>
            </a:r>
            <a:endParaRPr/>
          </a:p>
        </p:txBody>
      </p:sp>
      <p:pic>
        <p:nvPicPr>
          <p:cNvPr id="954" name="Shape 9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925" y="664976"/>
            <a:ext cx="1888975" cy="40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Shape 9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025" y="1089595"/>
            <a:ext cx="5375676" cy="3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Shape 956"/>
          <p:cNvSpPr txBox="1"/>
          <p:nvPr/>
        </p:nvSpPr>
        <p:spPr>
          <a:xfrm>
            <a:off x="492893" y="757000"/>
            <a:ext cx="24393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HOMEPAGE - ADDED CONTENT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57" name="Shape 957"/>
          <p:cNvSpPr txBox="1"/>
          <p:nvPr/>
        </p:nvSpPr>
        <p:spPr>
          <a:xfrm>
            <a:off x="7301803" y="483395"/>
            <a:ext cx="16554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RETHOUGHT FILTERS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REVISIONS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endParaRPr/>
          </a:p>
        </p:txBody>
      </p:sp>
      <p:sp>
        <p:nvSpPr>
          <p:cNvPr id="963" name="Shape 963"/>
          <p:cNvSpPr txBox="1"/>
          <p:nvPr/>
        </p:nvSpPr>
        <p:spPr>
          <a:xfrm>
            <a:off x="3785823" y="4369512"/>
            <a:ext cx="18606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OVERHAUL OF CALENDAR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64" name="Shape 9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143" y="460566"/>
            <a:ext cx="4733961" cy="401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FINAL MOCKUP: HIGH FIDELITY</a:t>
            </a:r>
            <a:endParaRPr/>
          </a:p>
        </p:txBody>
      </p:sp>
      <p:sp>
        <p:nvSpPr>
          <p:cNvPr id="970" name="Shape 970"/>
          <p:cNvSpPr/>
          <p:nvPr/>
        </p:nvSpPr>
        <p:spPr>
          <a:xfrm>
            <a:off x="1682874" y="539675"/>
            <a:ext cx="5778239" cy="4498425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Shape 971"/>
          <p:cNvPicPr preferRelativeResize="0"/>
          <p:nvPr/>
        </p:nvPicPr>
        <p:blipFill rotWithShape="1">
          <a:blip r:embed="rId3">
            <a:alphaModFix/>
          </a:blip>
          <a:srcRect b="32111"/>
          <a:stretch/>
        </p:blipFill>
        <p:spPr>
          <a:xfrm>
            <a:off x="1926200" y="781325"/>
            <a:ext cx="5294775" cy="33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</a:pPr>
            <a:r>
              <a:rPr lang="en" sz="4800" b="0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PROTOTYPE</a:t>
            </a:r>
            <a:endParaRPr sz="4800" b="0" i="0" u="none" strike="noStrike" cap="none">
              <a:solidFill>
                <a:srgbClr val="434343"/>
              </a:solidFill>
              <a:latin typeface="Oswald ExtraLight"/>
              <a:ea typeface="Oswald ExtraLight"/>
              <a:cs typeface="Oswald ExtraLight"/>
              <a:sym typeface="Oswald ExtraLight"/>
            </a:endParaRPr>
          </a:p>
        </p:txBody>
      </p:sp>
      <p:sp>
        <p:nvSpPr>
          <p:cNvPr id="977" name="Shape 977"/>
          <p:cNvSpPr txBox="1">
            <a:spLocks noGrp="1"/>
          </p:cNvSpPr>
          <p:nvPr>
            <p:ph type="subTitle" idx="1"/>
          </p:nvPr>
        </p:nvSpPr>
        <p:spPr>
          <a:xfrm>
            <a:off x="685800" y="2505898"/>
            <a:ext cx="7772400" cy="12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Invision Link:</a:t>
            </a:r>
            <a:br>
              <a:rPr lang="en">
                <a:solidFill>
                  <a:srgbClr val="FFFFFF"/>
                </a:solidFill>
              </a:rPr>
            </a:br>
            <a:br>
              <a:rPr lang="en">
                <a:solidFill>
                  <a:srgbClr val="FFFFFF"/>
                </a:solidFill>
              </a:rPr>
            </a:br>
            <a:r>
              <a:rPr lang="en" u="sng">
                <a:solidFill>
                  <a:srgbClr val="FFFFFF"/>
                </a:solidFill>
                <a:hlinkClick r:id="rId3"/>
              </a:rPr>
              <a:t>https://invis.io/SWG64NSAZ2B#/283034758_Homepage</a:t>
            </a:r>
            <a:r>
              <a:rPr lang="en">
                <a:solidFill>
                  <a:srgbClr val="FFFFFF"/>
                </a:solidFill>
              </a:rPr>
              <a:t> 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78" name="Shape 978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>
            <a:spLocks noGrp="1"/>
          </p:cNvSpPr>
          <p:nvPr>
            <p:ph type="ctrTitle" idx="4294967295"/>
          </p:nvPr>
        </p:nvSpPr>
        <p:spPr>
          <a:xfrm>
            <a:off x="3913025" y="323388"/>
            <a:ext cx="1317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8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 sz="1800" b="1" i="0" u="none" strike="noStrike" cap="none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4" name="Shape 984"/>
          <p:cNvSpPr txBox="1">
            <a:spLocks noGrp="1"/>
          </p:cNvSpPr>
          <p:nvPr>
            <p:ph type="subTitle" idx="4294967295"/>
          </p:nvPr>
        </p:nvSpPr>
        <p:spPr>
          <a:xfrm>
            <a:off x="1275150" y="1563713"/>
            <a:ext cx="6593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30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sz="3000" b="1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Shape 985"/>
          <p:cNvSpPr txBox="1">
            <a:spLocks noGrp="1"/>
          </p:cNvSpPr>
          <p:nvPr>
            <p:ph type="body" idx="4294967295"/>
          </p:nvPr>
        </p:nvSpPr>
        <p:spPr>
          <a:xfrm>
            <a:off x="1275150" y="2233800"/>
            <a:ext cx="6593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You can find me at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/>
              <a:t>www.uxkat.co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/>
              <a:t>email: 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kat@uxkat.co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>
            <a:spLocks noGrp="1"/>
          </p:cNvSpPr>
          <p:nvPr>
            <p:ph type="ctrTitle" idx="4294967295"/>
          </p:nvPr>
        </p:nvSpPr>
        <p:spPr>
          <a:xfrm>
            <a:off x="1603800" y="1803599"/>
            <a:ext cx="5936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4800" b="0" i="0" u="none" strike="noStrike" cap="none">
                <a:solidFill>
                  <a:srgbClr val="84B2F6"/>
                </a:solidFill>
                <a:latin typeface="Oswald Medium"/>
                <a:ea typeface="Oswald Medium"/>
                <a:cs typeface="Oswald Medium"/>
                <a:sym typeface="Oswald Medium"/>
              </a:rPr>
              <a:t>PROJECT BACKGROUND</a:t>
            </a:r>
            <a:endParaRPr sz="4800" b="0" i="0" u="none" strike="noStrike" cap="none">
              <a:solidFill>
                <a:srgbClr val="84B2F6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739" name="Shape 739"/>
          <p:cNvSpPr txBox="1">
            <a:spLocks noGrp="1"/>
          </p:cNvSpPr>
          <p:nvPr>
            <p:ph type="subTitle" idx="4294967295"/>
          </p:nvPr>
        </p:nvSpPr>
        <p:spPr>
          <a:xfrm>
            <a:off x="1603800" y="2488801"/>
            <a:ext cx="5936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Something you can use to plan, book and share a trip so that others can 'follow' you along your journey or be inspired to take a journey themselves.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Shape 740"/>
          <p:cNvGrpSpPr/>
          <p:nvPr/>
        </p:nvGrpSpPr>
        <p:grpSpPr>
          <a:xfrm>
            <a:off x="4233499" y="498998"/>
            <a:ext cx="677029" cy="1103729"/>
            <a:chOff x="6730350" y="2315900"/>
            <a:chExt cx="257700" cy="420100"/>
          </a:xfrm>
        </p:grpSpPr>
        <p:sp>
          <p:nvSpPr>
            <p:cNvPr id="741" name="Shape 741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0" t="0" r="0" b="0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0" t="0" r="0" b="0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0" t="0" r="0" b="0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0" t="0" r="0" b="0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ctrTitle" idx="4294967295"/>
          </p:nvPr>
        </p:nvSpPr>
        <p:spPr>
          <a:xfrm>
            <a:off x="685800" y="1286630"/>
            <a:ext cx="7772400" cy="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3000" b="1" i="0" u="none" strike="noStrike" cap="none">
                <a:solidFill>
                  <a:srgbClr val="84B2F6"/>
                </a:solidFill>
                <a:latin typeface="Montserrat"/>
                <a:ea typeface="Montserrat"/>
                <a:cs typeface="Montserrat"/>
                <a:sym typeface="Montserrat"/>
              </a:rPr>
              <a:t>$129B</a:t>
            </a:r>
            <a:endParaRPr sz="3000" b="1" i="0" u="none" strike="noStrike" cap="none">
              <a:solidFill>
                <a:srgbClr val="84B2F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1" name="Shape 751"/>
          <p:cNvSpPr txBox="1">
            <a:spLocks noGrp="1"/>
          </p:cNvSpPr>
          <p:nvPr>
            <p:ph type="subTitle" idx="4294967295"/>
          </p:nvPr>
        </p:nvSpPr>
        <p:spPr>
          <a:xfrm>
            <a:off x="685800" y="1771743"/>
            <a:ext cx="77724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Activities is the third largest segment of travel at $129B 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Shape 752"/>
          <p:cNvSpPr txBox="1">
            <a:spLocks noGrp="1"/>
          </p:cNvSpPr>
          <p:nvPr>
            <p:ph type="ctrTitle" idx="4294967295"/>
          </p:nvPr>
        </p:nvSpPr>
        <p:spPr>
          <a:xfrm>
            <a:off x="642681" y="2569220"/>
            <a:ext cx="7772400" cy="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3000" b="1" i="0" u="none" strike="noStrike" cap="none">
                <a:solidFill>
                  <a:srgbClr val="84B2F6"/>
                </a:solidFill>
                <a:latin typeface="Montserrat"/>
                <a:ea typeface="Montserrat"/>
                <a:cs typeface="Montserrat"/>
                <a:sym typeface="Montserrat"/>
              </a:rPr>
              <a:t>$21B</a:t>
            </a:r>
            <a:endParaRPr sz="3000" b="1" i="0" u="none" strike="noStrike" cap="none">
              <a:solidFill>
                <a:srgbClr val="84B2F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Shape 753"/>
          <p:cNvSpPr txBox="1">
            <a:spLocks noGrp="1"/>
          </p:cNvSpPr>
          <p:nvPr>
            <p:ph type="subTitle" idx="4294967295"/>
          </p:nvPr>
        </p:nvSpPr>
        <p:spPr>
          <a:xfrm>
            <a:off x="728931" y="3027233"/>
            <a:ext cx="777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Online tours and attraction bookings will </a:t>
            </a:r>
            <a:r>
              <a:rPr lang="en" sz="1800" b="1" i="0" u="none" strike="noStrike" cap="none">
                <a:solidFill>
                  <a:srgbClr val="434343"/>
                </a:solidFill>
              </a:rPr>
              <a:t>more than double</a:t>
            </a:r>
            <a:r>
              <a:rPr lang="en"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from $9 billion in 2015 to $21 billion in 2020.</a:t>
            </a:r>
            <a:endParaRPr sz="18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4" name="Shape 754"/>
          <p:cNvGrpSpPr/>
          <p:nvPr/>
        </p:nvGrpSpPr>
        <p:grpSpPr>
          <a:xfrm>
            <a:off x="4355037" y="428167"/>
            <a:ext cx="433931" cy="318157"/>
            <a:chOff x="3936375" y="3703750"/>
            <a:chExt cx="453050" cy="332175"/>
          </a:xfrm>
        </p:grpSpPr>
        <p:sp>
          <p:nvSpPr>
            <p:cNvPr id="755" name="Shape 755"/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0" t="0" r="0" b="0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0" t="0" r="0" b="0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0" t="0" r="0" b="0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0" t="0" r="0" b="0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0" name="Shape 760"/>
          <p:cNvSpPr txBox="1"/>
          <p:nvPr/>
        </p:nvSpPr>
        <p:spPr>
          <a:xfrm>
            <a:off x="0" y="4576425"/>
            <a:ext cx="9144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B7B7B7"/>
                </a:solidFill>
              </a:rPr>
              <a:t>https://www.trekksoft.com/en/blog/65-travel-tourism-statistics-trends-for-2018</a:t>
            </a:r>
            <a:endParaRPr i="1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925025" y="2161800"/>
            <a:ext cx="73290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We are in an "experience" economy, where people are preferring to spend their money on experiences rather than material things.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766" name="Shape 766"/>
          <p:cNvSpPr txBox="1"/>
          <p:nvPr/>
        </p:nvSpPr>
        <p:spPr>
          <a:xfrm>
            <a:off x="0" y="4576425"/>
            <a:ext cx="9144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B7B7B7"/>
                </a:solidFill>
              </a:rPr>
              <a:t>https://www.trekksoft.com/en/blog/65-travel-tourism-statistics-trends-for-2018</a:t>
            </a:r>
            <a:endParaRPr i="1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>
            <a:spLocks noGrp="1"/>
          </p:cNvSpPr>
          <p:nvPr>
            <p:ph type="title"/>
          </p:nvPr>
        </p:nvSpPr>
        <p:spPr>
          <a:xfrm>
            <a:off x="3132083" y="91566"/>
            <a:ext cx="29115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TRAVEL DIGITAL LANDSCAPE</a:t>
            </a:r>
            <a:endParaRPr/>
          </a:p>
        </p:txBody>
      </p:sp>
      <p:sp>
        <p:nvSpPr>
          <p:cNvPr id="772" name="Shape 772"/>
          <p:cNvSpPr txBox="1"/>
          <p:nvPr/>
        </p:nvSpPr>
        <p:spPr>
          <a:xfrm>
            <a:off x="930669" y="1472275"/>
            <a:ext cx="210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ONLINE &amp; MOBILE GROUP TRAVEL PLANNING  + DOCUMENT STORAGE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3" name="Shape 773"/>
          <p:cNvSpPr txBox="1"/>
          <p:nvPr/>
        </p:nvSpPr>
        <p:spPr>
          <a:xfrm>
            <a:off x="6223800" y="1472275"/>
            <a:ext cx="2281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AUTOMATED TRAVEL PLANNING WITH BETTER FILTERS - ACTIVITIES PICKED BY AI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3450" y="445203"/>
            <a:ext cx="1071625" cy="10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 txBox="1"/>
          <p:nvPr/>
        </p:nvSpPr>
        <p:spPr>
          <a:xfrm>
            <a:off x="3901184" y="1472275"/>
            <a:ext cx="203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AUTOMATED TRAVEL PLANNING - ACTIVITIES PICKED BY AI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76" name="Shape 7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9626" y="550265"/>
            <a:ext cx="1978750" cy="8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Shape 7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672" y="690315"/>
            <a:ext cx="2201400" cy="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6847553" y="932115"/>
            <a:ext cx="2359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routeperfect</a:t>
            </a:r>
            <a:endParaRPr sz="18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Shape 779"/>
          <p:cNvSpPr txBox="1"/>
          <p:nvPr/>
        </p:nvSpPr>
        <p:spPr>
          <a:xfrm>
            <a:off x="669600" y="3739325"/>
            <a:ext cx="8163900" cy="11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All three lack user generated content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All three look more like partnerships with various travel activity sites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0" name="Shape 780"/>
          <p:cNvSpPr txBox="1"/>
          <p:nvPr/>
        </p:nvSpPr>
        <p:spPr>
          <a:xfrm>
            <a:off x="711550" y="3600175"/>
            <a:ext cx="72474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What opportunities do we have to redefine the way people plan travel?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1" name="Shape 781"/>
          <p:cNvSpPr txBox="1"/>
          <p:nvPr/>
        </p:nvSpPr>
        <p:spPr>
          <a:xfrm>
            <a:off x="669600" y="2731475"/>
            <a:ext cx="8163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Each offers a unique way to plan and book travel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Travefy is the only one to offer document storage and more of a customized way to build your trip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Shape 782"/>
          <p:cNvSpPr txBox="1"/>
          <p:nvPr/>
        </p:nvSpPr>
        <p:spPr>
          <a:xfrm>
            <a:off x="711551" y="2500050"/>
            <a:ext cx="73785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swald"/>
                <a:ea typeface="Oswald"/>
                <a:cs typeface="Oswald"/>
                <a:sym typeface="Oswald"/>
              </a:rPr>
              <a:t>What makes these sites work well?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>
            <a:spLocks noGrp="1"/>
          </p:cNvSpPr>
          <p:nvPr>
            <p:ph type="ctrTitle"/>
          </p:nvPr>
        </p:nvSpPr>
        <p:spPr>
          <a:xfrm>
            <a:off x="1933200" y="957448"/>
            <a:ext cx="5277600" cy="3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</a:pPr>
            <a:r>
              <a:rPr lang="en" sz="4800" b="0" i="0" u="none" strike="noStrike" cap="none">
                <a:solidFill>
                  <a:srgbClr val="434343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USER RESEARCH</a:t>
            </a:r>
            <a:endParaRPr sz="4800" b="0" i="0" u="none" strike="noStrike" cap="none">
              <a:solidFill>
                <a:srgbClr val="434343"/>
              </a:solidFill>
              <a:latin typeface="Oswald ExtraLight"/>
              <a:ea typeface="Oswald ExtraLight"/>
              <a:cs typeface="Oswald ExtraLight"/>
              <a:sym typeface="Oswald ExtraLight"/>
            </a:endParaRPr>
          </a:p>
        </p:txBody>
      </p:sp>
      <p:sp>
        <p:nvSpPr>
          <p:cNvPr id="788" name="Shape 788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 txBox="1">
            <a:spLocks noGrp="1"/>
          </p:cNvSpPr>
          <p:nvPr>
            <p:ph type="title"/>
          </p:nvPr>
        </p:nvSpPr>
        <p:spPr>
          <a:xfrm>
            <a:off x="1082475" y="33425"/>
            <a:ext cx="70143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/>
              <a:t>USERS TO TARGET FOR RESEARCH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94" name="Shape 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0875" y="1142750"/>
            <a:ext cx="4092124" cy="340734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Shape 795"/>
          <p:cNvSpPr txBox="1"/>
          <p:nvPr/>
        </p:nvSpPr>
        <p:spPr>
          <a:xfrm>
            <a:off x="365875" y="545925"/>
            <a:ext cx="83787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84B2F6"/>
                </a:solidFill>
                <a:latin typeface="Oswald"/>
                <a:ea typeface="Oswald"/>
                <a:cs typeface="Oswald"/>
                <a:sym typeface="Oswald"/>
              </a:rPr>
              <a:t>GIRLS LOVE TRAVEL: FACEBOOK GROUP</a:t>
            </a:r>
            <a:endParaRPr sz="3000" b="1">
              <a:solidFill>
                <a:srgbClr val="84B2F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96" name="Shape 7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125" y="1142749"/>
            <a:ext cx="3506999" cy="351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>
            <a:spLocks noGrp="1"/>
          </p:cNvSpPr>
          <p:nvPr>
            <p:ph type="title"/>
          </p:nvPr>
        </p:nvSpPr>
        <p:spPr>
          <a:xfrm>
            <a:off x="1082474" y="33427"/>
            <a:ext cx="70143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</a:pPr>
            <a: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  <a:t>USER SURVEY: 70 RESPONDENTS</a:t>
            </a:r>
            <a:br>
              <a:rPr lang="en" sz="1600" b="1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/>
              <a:t>QUANTITATIVE RESULTS</a:t>
            </a:r>
            <a:endParaRPr sz="1600" b="1" i="0" u="none" strike="noStrike" cap="none">
              <a:solidFill>
                <a:srgbClr val="9999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838091" y="705773"/>
            <a:ext cx="1580700" cy="15807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53</a:t>
            </a:r>
            <a:r>
              <a:rPr lang="en" sz="3600" b="1" i="0" u="none" strike="noStrike" cap="none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% </a:t>
            </a: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Travel 1-2 Times Per Year</a:t>
            </a:r>
            <a:endParaRPr sz="1200" b="1" i="0" u="none" strike="noStrike" cap="none">
              <a:solidFill>
                <a:srgbClr val="60789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3" name="Shape 803"/>
          <p:cNvSpPr/>
          <p:nvPr/>
        </p:nvSpPr>
        <p:spPr>
          <a:xfrm>
            <a:off x="2581675" y="653135"/>
            <a:ext cx="1718700" cy="16860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46</a:t>
            </a:r>
            <a:r>
              <a:rPr lang="en" sz="3600" b="1" i="0" u="none" strike="noStrike" cap="none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% </a:t>
            </a: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Travel 3+</a:t>
            </a:r>
            <a:b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Times Per Year </a:t>
            </a:r>
            <a:endParaRPr sz="1200" b="1" i="0" u="none" strike="noStrike" cap="none">
              <a:solidFill>
                <a:srgbClr val="60789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4" name="Shape 804"/>
          <p:cNvSpPr txBox="1"/>
          <p:nvPr/>
        </p:nvSpPr>
        <p:spPr>
          <a:xfrm>
            <a:off x="1456975" y="2339135"/>
            <a:ext cx="2172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4B2F6"/>
                </a:solidFill>
                <a:latin typeface="Oswald"/>
                <a:ea typeface="Oswald"/>
                <a:cs typeface="Oswald"/>
                <a:sym typeface="Oswald"/>
              </a:rPr>
              <a:t>FREQUENCY</a:t>
            </a:r>
            <a:endParaRPr sz="3000">
              <a:solidFill>
                <a:srgbClr val="84B2F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5" name="Shape 805"/>
          <p:cNvSpPr/>
          <p:nvPr/>
        </p:nvSpPr>
        <p:spPr>
          <a:xfrm>
            <a:off x="4838550" y="705785"/>
            <a:ext cx="1640400" cy="15807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50</a:t>
            </a:r>
            <a:r>
              <a:rPr lang="en" sz="3600" b="1" i="0" u="none" strike="noStrike" cap="none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% </a:t>
            </a: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Use a Travel website</a:t>
            </a:r>
            <a:endParaRPr sz="1200" b="1" i="0" u="none" strike="noStrike" cap="none">
              <a:solidFill>
                <a:srgbClr val="60789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6" name="Shape 806"/>
          <p:cNvSpPr/>
          <p:nvPr/>
        </p:nvSpPr>
        <p:spPr>
          <a:xfrm>
            <a:off x="6641800" y="653135"/>
            <a:ext cx="1718700" cy="16860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23</a:t>
            </a:r>
            <a:r>
              <a:rPr lang="en" sz="3600" b="1" i="0" u="none" strike="noStrike" cap="none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% </a:t>
            </a: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Ask Others for Referrals</a:t>
            </a:r>
            <a:endParaRPr sz="1200" b="1" i="0" u="none" strike="noStrike" cap="none">
              <a:solidFill>
                <a:srgbClr val="60789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5517100" y="2339135"/>
            <a:ext cx="2172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4B2F6"/>
                </a:solidFill>
                <a:latin typeface="Oswald"/>
                <a:ea typeface="Oswald"/>
                <a:cs typeface="Oswald"/>
                <a:sym typeface="Oswald"/>
              </a:rPr>
              <a:t>DISCOVERY</a:t>
            </a:r>
            <a:endParaRPr sz="3000">
              <a:solidFill>
                <a:srgbClr val="84B2F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3503350" y="2312749"/>
            <a:ext cx="2021400" cy="20214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B2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73</a:t>
            </a:r>
            <a:r>
              <a:rPr lang="en" sz="3600" b="1" i="0" u="none" strike="noStrike" cap="none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% </a:t>
            </a:r>
            <a:r>
              <a:rPr lang="en" sz="1200" b="1">
                <a:solidFill>
                  <a:srgbClr val="607896"/>
                </a:solidFill>
                <a:latin typeface="Oswald"/>
                <a:ea typeface="Oswald"/>
                <a:cs typeface="Oswald"/>
                <a:sym typeface="Oswald"/>
              </a:rPr>
              <a:t>Pre-Plan Their Travel Arrangements</a:t>
            </a:r>
            <a:endParaRPr sz="1200" b="1" i="0" u="none" strike="noStrike" cap="none">
              <a:solidFill>
                <a:srgbClr val="60789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9" name="Shape 809"/>
          <p:cNvSpPr txBox="1"/>
          <p:nvPr/>
        </p:nvSpPr>
        <p:spPr>
          <a:xfrm>
            <a:off x="3427900" y="4284235"/>
            <a:ext cx="2172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4B2F6"/>
                </a:solidFill>
                <a:latin typeface="Oswald"/>
                <a:ea typeface="Oswald"/>
                <a:cs typeface="Oswald"/>
                <a:sym typeface="Oswald"/>
              </a:rPr>
              <a:t>PLANNING</a:t>
            </a:r>
            <a:endParaRPr sz="3000">
              <a:solidFill>
                <a:srgbClr val="84B2F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dita templat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Macintosh PowerPoint</Application>
  <PresentationFormat>On-screen Show (16:9)</PresentationFormat>
  <Paragraphs>113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Open Sans</vt:lpstr>
      <vt:lpstr>Oswald Medium</vt:lpstr>
      <vt:lpstr>Arial</vt:lpstr>
      <vt:lpstr>Oswald ExtraLight</vt:lpstr>
      <vt:lpstr>Oswald SemiBold</vt:lpstr>
      <vt:lpstr>Oswald</vt:lpstr>
      <vt:lpstr>Montserrat</vt:lpstr>
      <vt:lpstr>Roboto</vt:lpstr>
      <vt:lpstr>Lato</vt:lpstr>
      <vt:lpstr>Perdita template</vt:lpstr>
      <vt:lpstr>PowerPoint Presentation</vt:lpstr>
      <vt:lpstr>HELLO!</vt:lpstr>
      <vt:lpstr>PROJECT BACKGROUND</vt:lpstr>
      <vt:lpstr>$129B</vt:lpstr>
      <vt:lpstr>PowerPoint Presentation</vt:lpstr>
      <vt:lpstr>TRAVEL DIGITAL LANDSCAPE</vt:lpstr>
      <vt:lpstr>USER RESEARCH</vt:lpstr>
      <vt:lpstr>USERS TO TARGET FOR RESEARCH</vt:lpstr>
      <vt:lpstr>USER SURVEY: 70 RESPONDENTS QUANTITATIVE RESULTS</vt:lpstr>
      <vt:lpstr>USER INTERVIEWS: 5 PARTICIPANTS</vt:lpstr>
      <vt:lpstr>USER PERSONAS</vt:lpstr>
      <vt:lpstr>STORYBOARD</vt:lpstr>
      <vt:lpstr>PROBLEM STATEMENT</vt:lpstr>
      <vt:lpstr>WANDERLUST FEATURES</vt:lpstr>
      <vt:lpstr>INFORMATION ARCHITECTURE</vt:lpstr>
      <vt:lpstr>MIND MAP</vt:lpstr>
      <vt:lpstr>SITEMAP</vt:lpstr>
      <vt:lpstr>LOW &amp; MID FIDELITY WIREFRAMES</vt:lpstr>
      <vt:lpstr>LOW &amp; MID FIDELITY WIREFRAMES</vt:lpstr>
      <vt:lpstr>LOW &amp; MID FIDELITY WIREFRAMES</vt:lpstr>
      <vt:lpstr>VISUAL DESIGN</vt:lpstr>
      <vt:lpstr>COLOR PALETTE</vt:lpstr>
      <vt:lpstr>TYPOGRAPHY: OSWALD &amp; LATO</vt:lpstr>
      <vt:lpstr>INPUTS &amp; BUTTONS</vt:lpstr>
      <vt:lpstr>REVISIONS</vt:lpstr>
      <vt:lpstr>REVISIONS </vt:lpstr>
      <vt:lpstr>FINAL MOCKUP: HIGH FIDELITY</vt:lpstr>
      <vt:lpstr>PROTOTYPE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Kathleen Alderman</cp:lastModifiedBy>
  <cp:revision>1</cp:revision>
  <dcterms:modified xsi:type="dcterms:W3CDTF">2019-03-08T16:54:10Z</dcterms:modified>
</cp:coreProperties>
</file>